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Sora Light" pitchFamily="2" charset="0"/>
      <p:regular r:id="rId14"/>
    </p:embeddedFont>
    <p:embeddedFont>
      <p:font typeface="Sora Semi Bold" panose="020B0604020202020204" charset="0"/>
      <p:regular r:id="rId15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85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Análisis de Riesgo Financiero: Del Balance al Z-Score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Cómo diagnosticar la salud de una empresa</a:t>
            </a:r>
            <a:endParaRPr lang="en-US" sz="1700" dirty="0"/>
          </a:p>
        </p:txBody>
      </p:sp>
      <p:pic>
        <p:nvPicPr>
          <p:cNvPr id="5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156358B2-9107-AF8B-851B-3EC9DEC4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F86188B-5215-260C-4407-72BD2A82D5E0}"/>
              </a:ext>
            </a:extLst>
          </p:cNvPr>
          <p:cNvSpPr/>
          <p:nvPr/>
        </p:nvSpPr>
        <p:spPr>
          <a:xfrm>
            <a:off x="6244709" y="600611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Sebastián Jácome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Diciembre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94CE153-AE62-AEA8-14BD-6BE11A32A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27795"/>
              </p:ext>
            </p:extLst>
          </p:nvPr>
        </p:nvGraphicFramePr>
        <p:xfrm>
          <a:off x="903733" y="1901666"/>
          <a:ext cx="13428715" cy="3960876"/>
        </p:xfrm>
        <a:graphic>
          <a:graphicData uri="http://schemas.openxmlformats.org/drawingml/2006/table">
            <a:tbl>
              <a:tblPr firstRow="1" firstCol="1" bandRow="1"/>
              <a:tblGrid>
                <a:gridCol w="2685743">
                  <a:extLst>
                    <a:ext uri="{9D8B030D-6E8A-4147-A177-3AD203B41FA5}">
                      <a16:colId xmlns:a16="http://schemas.microsoft.com/office/drawing/2014/main" val="3115865168"/>
                    </a:ext>
                  </a:extLst>
                </a:gridCol>
                <a:gridCol w="2685743">
                  <a:extLst>
                    <a:ext uri="{9D8B030D-6E8A-4147-A177-3AD203B41FA5}">
                      <a16:colId xmlns:a16="http://schemas.microsoft.com/office/drawing/2014/main" val="1844004636"/>
                    </a:ext>
                  </a:extLst>
                </a:gridCol>
                <a:gridCol w="2685743">
                  <a:extLst>
                    <a:ext uri="{9D8B030D-6E8A-4147-A177-3AD203B41FA5}">
                      <a16:colId xmlns:a16="http://schemas.microsoft.com/office/drawing/2014/main" val="2273481374"/>
                    </a:ext>
                  </a:extLst>
                </a:gridCol>
                <a:gridCol w="2685743">
                  <a:extLst>
                    <a:ext uri="{9D8B030D-6E8A-4147-A177-3AD203B41FA5}">
                      <a16:colId xmlns:a16="http://schemas.microsoft.com/office/drawing/2014/main" val="2321904210"/>
                    </a:ext>
                  </a:extLst>
                </a:gridCol>
                <a:gridCol w="2685743">
                  <a:extLst>
                    <a:ext uri="{9D8B030D-6E8A-4147-A177-3AD203B41FA5}">
                      <a16:colId xmlns:a16="http://schemas.microsoft.com/office/drawing/2014/main" val="4241824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Definición Altman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Ajuste Ecuador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Super-cuentas a usar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Fórmula exacta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95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Working Capital / Total Assets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Igual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(101 – 201) / 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Retained Earnings / Total Assets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Igual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306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306 / 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43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X3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EBIT / Total Assets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Igual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403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50201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50202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50204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(401 + 403 – 501 – 50201 – 50202 – 50204) / 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898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X4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Market Value Equity / Book Value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Ajustado para mercado ecuatoriano sin acciones:</a:t>
                      </a:r>
                      <a:r>
                        <a:rPr lang="es-EC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Patrimonio / Pasivo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 / 2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7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X5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Sales / Total Assets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Igual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401</a:t>
                      </a:r>
                      <a:r>
                        <a:rPr lang="es-EC" sz="20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s-EC" sz="20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C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C" sz="20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401 / 1</a:t>
                      </a:r>
                      <a:endParaRPr lang="es-EC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555600"/>
                  </a:ext>
                </a:extLst>
              </a:tr>
            </a:tbl>
          </a:graphicData>
        </a:graphic>
      </p:graphicFrame>
      <p:sp>
        <p:nvSpPr>
          <p:cNvPr id="4" name="Text 0">
            <a:extLst>
              <a:ext uri="{FF2B5EF4-FFF2-40B4-BE49-F238E27FC236}">
                <a16:creationId xmlns:a16="http://schemas.microsoft.com/office/drawing/2014/main" id="{15B681E6-4443-7F39-0897-319FC2BE8251}"/>
              </a:ext>
            </a:extLst>
          </p:cNvPr>
          <p:cNvSpPr/>
          <p:nvPr/>
        </p:nvSpPr>
        <p:spPr>
          <a:xfrm>
            <a:off x="617696" y="487561"/>
            <a:ext cx="790860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Ecuación</a:t>
            </a:r>
            <a:r>
              <a:rPr lang="en-US" sz="3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Z-Score Altman</a:t>
            </a:r>
            <a:endParaRPr lang="en-US" sz="3650" dirty="0"/>
          </a:p>
        </p:txBody>
      </p:sp>
    </p:spTree>
    <p:extLst>
      <p:ext uri="{BB962C8B-B14F-4D97-AF65-F5344CB8AC3E}">
        <p14:creationId xmlns:p14="http://schemas.microsoft.com/office/powerpoint/2010/main" val="166420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84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545425"/>
            <a:ext cx="5219938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Conclusión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991791" y="1718548"/>
            <a:ext cx="745795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"Los analistas no memorizan números… cuentan historias financieras."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4253" y="1495425"/>
            <a:ext cx="22860" cy="763548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694253" y="2482096"/>
            <a:ext cx="775549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Tu capacidad para interpretar y narrar la historia detrás de los datos financieros es tu mayor activo. ¡Sigue explorando y perfeccionando tu arte del diagnóstico financiero!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3" y="3880247"/>
            <a:ext cx="3635812" cy="36358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21555" y="3855482"/>
            <a:ext cx="289750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Recursos Adicionales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4821555" y="4380071"/>
            <a:ext cx="3635812" cy="158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Escanea el código QR para acceder a material complementario, casos prácticos y lecturas recomendadas sobre análisis de riesgo financiero y el Z-Score de Altman.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91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568" y="3183136"/>
            <a:ext cx="11958518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El Rostro de la Empresa: El Balance General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30568" y="4182785"/>
            <a:ext cx="13169265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análisis financiero comienza desentrañando la historia de la empresa. El Balance General es su "fotografía" o "historia clínica", un reflejo estático de su situación en un momento dado.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0568" y="5085278"/>
            <a:ext cx="4250531" cy="2570321"/>
          </a:xfrm>
          <a:prstGeom prst="roundRect">
            <a:avLst>
              <a:gd name="adj" fmla="val 194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946904" y="5301615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¿Qué tiene?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46904" y="5770007"/>
            <a:ext cx="3817858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Activos: Recursos controlados por la empresa, de los que se espera obtener beneficios económicos futuros.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9815" y="5085278"/>
            <a:ext cx="4250650" cy="2570321"/>
          </a:xfrm>
          <a:prstGeom prst="roundRect">
            <a:avLst>
              <a:gd name="adj" fmla="val 194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5406152" y="5301615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¿Qué debe?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06152" y="5770007"/>
            <a:ext cx="3817977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Pasivos: Obligaciones actuales de la empresa, surgidas de sucesos pasados, cuya liquidación se espera que resulte en una salida de recursos.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49182" y="5085278"/>
            <a:ext cx="4250650" cy="2570321"/>
          </a:xfrm>
          <a:prstGeom prst="roundRect">
            <a:avLst>
              <a:gd name="adj" fmla="val 1949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9865519" y="5301615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¿Qué le pertenece?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65519" y="5770007"/>
            <a:ext cx="3817977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Patrimonio: La parte residual de los activos de la empresa, una vez deducidos todos sus pasivos. La financiación propia.</a:t>
            </a:r>
            <a:endParaRPr lang="en-US" sz="1600" dirty="0"/>
          </a:p>
        </p:txBody>
      </p:sp>
      <p:pic>
        <p:nvPicPr>
          <p:cNvPr id="14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EC66C557-4506-3617-27C5-7FF61DD1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1921B71-9F13-74D7-9D80-D5A239DE6BFE}"/>
              </a:ext>
            </a:extLst>
          </p:cNvPr>
          <p:cNvSpPr/>
          <p:nvPr/>
        </p:nvSpPr>
        <p:spPr>
          <a:xfrm>
            <a:off x="2486346" y="0"/>
            <a:ext cx="2494753" cy="2609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177" y="541139"/>
            <a:ext cx="7766447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 Interior: El Estado de Resultados</a:t>
            </a:r>
            <a:endParaRPr lang="en-US" sz="4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77" y="3296722"/>
            <a:ext cx="983933" cy="1464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55800" y="3493413"/>
            <a:ext cx="315849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Generación de Ingresos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355800" y="3935016"/>
            <a:ext cx="658582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Cómo la empresa obtiene beneficios de sus actividades principales y secundarias.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177" y="4761309"/>
            <a:ext cx="983933" cy="1464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5800" y="4958001"/>
            <a:ext cx="3610332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Control de Costes y Gastos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355800" y="5399603"/>
            <a:ext cx="658582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eficiencia con la que la empresa gestiona sus desembolsos para maximizar la rentabilidad.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77" y="6225897"/>
            <a:ext cx="983933" cy="1464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55800" y="6422588"/>
            <a:ext cx="335803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Utilidad Operativa y Neta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355800" y="6864191"/>
            <a:ext cx="658582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resultado final de la gestión empresarial, clave para evaluar la viabilidad y rentabilidad.</a:t>
            </a:r>
            <a:endParaRPr lang="en-US" sz="1500" dirty="0"/>
          </a:p>
        </p:txBody>
      </p:sp>
      <p:pic>
        <p:nvPicPr>
          <p:cNvPr id="14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1DCCDC55-FF72-903F-49D6-BAAD74BF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81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989" y="2950964"/>
            <a:ext cx="9362480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Las Radiografías: Ratios Financieros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76989" y="3877508"/>
            <a:ext cx="1327642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ratios financieros son "preguntas" disfrazadas de números. Nos permiten profundizar en la salud de la empresa, transformando datos brutos en información valiosa para la toma de decisiones.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6989" y="4714161"/>
            <a:ext cx="6541532" cy="1549360"/>
          </a:xfrm>
          <a:prstGeom prst="roundRect">
            <a:avLst>
              <a:gd name="adj" fmla="val 7082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Shape 3"/>
          <p:cNvSpPr/>
          <p:nvPr/>
        </p:nvSpPr>
        <p:spPr>
          <a:xfrm>
            <a:off x="654129" y="4714161"/>
            <a:ext cx="91440" cy="1549360"/>
          </a:xfrm>
          <a:prstGeom prst="roundRect">
            <a:avLst>
              <a:gd name="adj" fmla="val 8885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Text 4"/>
          <p:cNvSpPr/>
          <p:nvPr/>
        </p:nvSpPr>
        <p:spPr>
          <a:xfrm>
            <a:off x="961787" y="4930378"/>
            <a:ext cx="3054548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Liquidez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61787" y="5428178"/>
            <a:ext cx="604051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Capacidad para afrontar obligaciones a corto plazo.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879" y="4714161"/>
            <a:ext cx="6541532" cy="1549360"/>
          </a:xfrm>
          <a:prstGeom prst="roundRect">
            <a:avLst>
              <a:gd name="adj" fmla="val 7082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0" name="Shape 7"/>
          <p:cNvSpPr/>
          <p:nvPr/>
        </p:nvSpPr>
        <p:spPr>
          <a:xfrm>
            <a:off x="7389019" y="4714161"/>
            <a:ext cx="91440" cy="1549360"/>
          </a:xfrm>
          <a:prstGeom prst="roundRect">
            <a:avLst>
              <a:gd name="adj" fmla="val 8885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7696676" y="4930378"/>
            <a:ext cx="3054548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Endeudamiento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696676" y="5428178"/>
            <a:ext cx="604051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Estructura de capital y dependencia de la financiación externa.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989" y="6456878"/>
            <a:ext cx="6541532" cy="1239798"/>
          </a:xfrm>
          <a:prstGeom prst="roundRect">
            <a:avLst>
              <a:gd name="adj" fmla="val 885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Shape 11"/>
          <p:cNvSpPr/>
          <p:nvPr/>
        </p:nvSpPr>
        <p:spPr>
          <a:xfrm>
            <a:off x="654129" y="6456878"/>
            <a:ext cx="91440" cy="1239798"/>
          </a:xfrm>
          <a:prstGeom prst="roundRect">
            <a:avLst>
              <a:gd name="adj" fmla="val 8885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Text 12"/>
          <p:cNvSpPr/>
          <p:nvPr/>
        </p:nvSpPr>
        <p:spPr>
          <a:xfrm>
            <a:off x="961787" y="6673096"/>
            <a:ext cx="3054548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Actividad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961787" y="7170896"/>
            <a:ext cx="604051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Eficiencia en la gestión de activos y operaciones.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1879" y="6456878"/>
            <a:ext cx="6541532" cy="1239798"/>
          </a:xfrm>
          <a:prstGeom prst="roundRect">
            <a:avLst>
              <a:gd name="adj" fmla="val 885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8" name="Shape 15"/>
          <p:cNvSpPr/>
          <p:nvPr/>
        </p:nvSpPr>
        <p:spPr>
          <a:xfrm>
            <a:off x="7389019" y="6456878"/>
            <a:ext cx="91440" cy="1239798"/>
          </a:xfrm>
          <a:prstGeom prst="roundRect">
            <a:avLst>
              <a:gd name="adj" fmla="val 8885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9" name="Text 16"/>
          <p:cNvSpPr/>
          <p:nvPr/>
        </p:nvSpPr>
        <p:spPr>
          <a:xfrm>
            <a:off x="7696676" y="6673096"/>
            <a:ext cx="3054548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Rentabilidad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696676" y="7170896"/>
            <a:ext cx="604051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Capacidad para generar beneficios a partir de sus recursos.</a:t>
            </a:r>
            <a:endParaRPr lang="en-US" sz="1500" dirty="0"/>
          </a:p>
        </p:txBody>
      </p:sp>
      <p:pic>
        <p:nvPicPr>
          <p:cNvPr id="21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24617599-39A6-6E05-6E1C-798EAF01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373" y="397907"/>
            <a:ext cx="5969318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Mini-ejemplos de Ratios Clave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6373" y="1163122"/>
            <a:ext cx="136176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 ratio revela un comportamiento y nos ayuda a entender mejor la situación financiera de la empresa. Aquí algunos ejemplos ilustrativos: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6373" y="1687473"/>
            <a:ext cx="66323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Liquidez Corriente:</a:t>
            </a: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Activo Circulante / Pasivo Circulante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6373" y="1969532"/>
            <a:ext cx="66323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Deuda / Patrimonio:</a:t>
            </a: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Deuda Total / Patrimonio Neto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6373" y="2251591"/>
            <a:ext cx="66323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Rotación de Inventarios:</a:t>
            </a: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Coste de Ventas / Inventario Medio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6373" y="2533650"/>
            <a:ext cx="66323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ROE (Rentabilidad Financiera):</a:t>
            </a: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Beneficio Neto / Patrimonio Neto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71" y="1720097"/>
            <a:ext cx="6632377" cy="650950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23305" y="8840748"/>
            <a:ext cx="1340072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"Cada ratio revela un comportamiento."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6373" y="8677989"/>
            <a:ext cx="15240" cy="556974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1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E1386F96-4AB9-E6B8-CE2A-F3D401219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9566"/>
            <a:ext cx="121534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Diagnóstico: Contar la Historia Financiera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55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verdadero valor del analista no está solo en calcular ratios, sino en conectarlos para contar una historia coherente y comprensible. Se trata de interpretar los números para entender la realidad de la empresa.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7268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710226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4"/>
          <p:cNvSpPr/>
          <p:nvPr/>
        </p:nvSpPr>
        <p:spPr>
          <a:xfrm>
            <a:off x="758309" y="3879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Qué está bien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365546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Identificar fortalezas y áreas de buen desempeño.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01722" y="337268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3710226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0" name="Text 8"/>
          <p:cNvSpPr/>
          <p:nvPr/>
        </p:nvSpPr>
        <p:spPr>
          <a:xfrm>
            <a:off x="5201722" y="3879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Qué está mal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01722" y="4365546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Detectar debilidades y puntos de mejora.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45134" y="337268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5134" y="3710226"/>
            <a:ext cx="4226957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4" name="Text 12"/>
          <p:cNvSpPr/>
          <p:nvPr/>
        </p:nvSpPr>
        <p:spPr>
          <a:xfrm>
            <a:off x="9645134" y="3879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Causa Raíz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5134" y="4365546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Profundizar para entender el origen de los problemas o éxitos.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309" y="543794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58309" y="5775484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8" name="Text 16"/>
          <p:cNvSpPr/>
          <p:nvPr/>
        </p:nvSpPr>
        <p:spPr>
          <a:xfrm>
            <a:off x="758309" y="59446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Riesgo Central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8309" y="6430804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Definir el principal riesgo que enfrenta la organización.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423428" y="543794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423428" y="5775484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2" name="Text 20"/>
          <p:cNvSpPr/>
          <p:nvPr/>
        </p:nvSpPr>
        <p:spPr>
          <a:xfrm>
            <a:off x="7423428" y="59446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Qué podría pasar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3428" y="6430804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Proyectar escenarios futuros basados en el análisis actual.</a:t>
            </a:r>
            <a:endParaRPr lang="en-US" sz="1700" dirty="0"/>
          </a:p>
        </p:txBody>
      </p:sp>
      <p:pic>
        <p:nvPicPr>
          <p:cNvPr id="24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B59A719A-071C-5DA9-100F-C1B74D74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52744"/>
            <a:ext cx="118843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Acciones Correctivas: La Cura Financiera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9872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Una vez diagnosticado el problema, es fundamental proponer soluciones concretas. Como un médico, el analista financiero debe prescribir la "cura" adecuada para cada dolencia.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252436"/>
            <a:ext cx="3149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Problema de Liquidez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73856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Reducir inventarios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6100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Acelerar cobros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58343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Refinanciar deuda a corto plazo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19819" y="4252436"/>
            <a:ext cx="2857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Problema de Deuda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19819" y="473856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Ampliar plazos de pago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219819" y="516100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Negociar tasas de interés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219819" y="558343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Capitalizar pasivos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81329" y="4252436"/>
            <a:ext cx="30216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Problema de Margen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81329" y="473856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Optimizar costes operativos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681329" y="516100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Revisar y ajustar precios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681329" y="5583436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Eliminar líneas de productos no rentables</a:t>
            </a:r>
            <a:endParaRPr lang="en-US" sz="1700" dirty="0"/>
          </a:p>
        </p:txBody>
      </p:sp>
      <p:pic>
        <p:nvPicPr>
          <p:cNvPr id="16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C8F62088-E73E-DBDE-1424-912E67FB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335" y="726996"/>
            <a:ext cx="7979331" cy="1094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Llegamos</a:t>
            </a:r>
            <a:r>
              <a:rPr lang="en-US" sz="3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al Altman Z-Score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582335" y="2070973"/>
            <a:ext cx="7979331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Z-Score de Altman es un modelo predictivo que evalúa la probabilidad de quiebra de una empresa. Es una herramienta poderosa que sintetiza múltiples ratios en un único indicador.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2335" y="2813685"/>
            <a:ext cx="7979331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582335" y="3311128"/>
            <a:ext cx="7979331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Donde X1 a X5 representan diferentes ratios financieros. El resultado clasifica a la empresa en una de estas tres zonas: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582335" y="4030504"/>
            <a:ext cx="3906441" cy="1652826"/>
          </a:xfrm>
          <a:prstGeom prst="roundRect">
            <a:avLst>
              <a:gd name="adj" fmla="val 422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Shape 5"/>
          <p:cNvSpPr/>
          <p:nvPr/>
        </p:nvSpPr>
        <p:spPr>
          <a:xfrm>
            <a:off x="756285" y="4204454"/>
            <a:ext cx="499110" cy="499110"/>
          </a:xfrm>
          <a:prstGeom prst="roundRect">
            <a:avLst>
              <a:gd name="adj" fmla="val 18318779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564" y="4341733"/>
            <a:ext cx="224552" cy="2245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6285" y="4869894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Zona Segura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6285" y="5243274"/>
            <a:ext cx="355854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Baja probabilidad de quiebra.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4655106" y="4030504"/>
            <a:ext cx="3906560" cy="1652826"/>
          </a:xfrm>
          <a:prstGeom prst="roundRect">
            <a:avLst>
              <a:gd name="adj" fmla="val 422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Shape 9"/>
          <p:cNvSpPr/>
          <p:nvPr/>
        </p:nvSpPr>
        <p:spPr>
          <a:xfrm>
            <a:off x="4829056" y="4204454"/>
            <a:ext cx="499110" cy="499110"/>
          </a:xfrm>
          <a:prstGeom prst="roundRect">
            <a:avLst>
              <a:gd name="adj" fmla="val 18318779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6335" y="4341733"/>
            <a:ext cx="224552" cy="22455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29056" y="4869894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Zona Gris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4829056" y="5243274"/>
            <a:ext cx="3558659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Incertidumbre, se requiere monitoreo.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582335" y="5849660"/>
            <a:ext cx="7979331" cy="1652826"/>
          </a:xfrm>
          <a:prstGeom prst="roundRect">
            <a:avLst>
              <a:gd name="adj" fmla="val 422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9" name="Shape 13"/>
          <p:cNvSpPr/>
          <p:nvPr/>
        </p:nvSpPr>
        <p:spPr>
          <a:xfrm>
            <a:off x="756285" y="6023610"/>
            <a:ext cx="499110" cy="499110"/>
          </a:xfrm>
          <a:prstGeom prst="roundRect">
            <a:avLst>
              <a:gd name="adj" fmla="val 18318779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564" y="6160889"/>
            <a:ext cx="224552" cy="22455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6285" y="6689050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Zona de Riesgo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756285" y="7062430"/>
            <a:ext cx="763143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Alta probabilidad de quiebra inminente.</a:t>
            </a:r>
            <a:endParaRPr lang="en-US" sz="1300" dirty="0"/>
          </a:p>
        </p:txBody>
      </p:sp>
      <p:pic>
        <p:nvPicPr>
          <p:cNvPr id="23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EF6DD1FA-27FF-5467-9BE4-068BA369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9" y="7532743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32AF24C-2C2D-4449-73E2-6AFE546E2A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7549" y="2777990"/>
            <a:ext cx="4848902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96" y="487561"/>
            <a:ext cx="790860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¡Manos a la Obra!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7696" y="1913334"/>
            <a:ext cx="7908608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Ahora es tu turno de aplicar lo aprendido. Utiliza los estados financieros de una empresa de ejemplo para desarrollar tu propio análisis.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7696" y="2770168"/>
            <a:ext cx="88225" cy="88225"/>
          </a:xfrm>
          <a:prstGeom prst="roundRect">
            <a:avLst>
              <a:gd name="adj" fmla="val 518220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882372" y="2676406"/>
            <a:ext cx="272343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Calcular 4 Ratios Clave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82372" y="3072408"/>
            <a:ext cx="7643932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Selecciona un ratio de cada categoría (liquidez, endeudamiento, actividad, rentabilidad).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7696" y="4083665"/>
            <a:ext cx="88225" cy="88225"/>
          </a:xfrm>
          <a:prstGeom prst="roundRect">
            <a:avLst>
              <a:gd name="adj" fmla="val 518220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882372" y="3989903"/>
            <a:ext cx="341483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Escribir un Mini-Diagnóstico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82372" y="4385905"/>
            <a:ext cx="7643932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 cinco líneas, resume la salud financiera de la empresa basándote en los ratios calculados.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7696" y="5397163"/>
            <a:ext cx="88225" cy="88225"/>
          </a:xfrm>
          <a:prstGeom prst="roundRect">
            <a:avLst>
              <a:gd name="adj" fmla="val 518220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882372" y="5303401"/>
            <a:ext cx="269414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Proponer 2 Soluciones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82372" y="5699403"/>
            <a:ext cx="764393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 un problema principal y ofrece dos acciones correctivas.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7696" y="6428363"/>
            <a:ext cx="88225" cy="88225"/>
          </a:xfrm>
          <a:prstGeom prst="roundRect">
            <a:avLst>
              <a:gd name="adj" fmla="val 518220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Text 12"/>
          <p:cNvSpPr/>
          <p:nvPr/>
        </p:nvSpPr>
        <p:spPr>
          <a:xfrm>
            <a:off x="882372" y="6334601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Calcular el Z-Score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82372" y="6730603"/>
            <a:ext cx="764393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Aplica la fórmula simplificada del Z-Score de Altman.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17696" y="7277576"/>
            <a:ext cx="5300305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¿La empresa está en riesgo?</a:t>
            </a:r>
            <a:endParaRPr lang="en-US"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912</Words>
  <Application>Microsoft Office PowerPoint</Application>
  <PresentationFormat>Personalizado</PresentationFormat>
  <Paragraphs>133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Sora Semi Bold</vt:lpstr>
      <vt:lpstr>Arial</vt:lpstr>
      <vt:lpstr>Aptos</vt:lpstr>
      <vt:lpstr>Sora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Sebastian Jacome</cp:lastModifiedBy>
  <cp:revision>6</cp:revision>
  <dcterms:created xsi:type="dcterms:W3CDTF">2025-12-01T02:33:13Z</dcterms:created>
  <dcterms:modified xsi:type="dcterms:W3CDTF">2025-12-01T03:22:11Z</dcterms:modified>
</cp:coreProperties>
</file>